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1" r:id="rId4"/>
  </p:sldMasterIdLst>
  <p:notesMasterIdLst>
    <p:notesMasterId r:id="rId19"/>
  </p:notesMasterIdLst>
  <p:handoutMasterIdLst>
    <p:handoutMasterId r:id="rId20"/>
  </p:handoutMasterIdLst>
  <p:sldIdLst>
    <p:sldId id="332" r:id="rId5"/>
    <p:sldId id="333" r:id="rId6"/>
    <p:sldId id="346" r:id="rId7"/>
    <p:sldId id="347" r:id="rId8"/>
    <p:sldId id="334" r:id="rId9"/>
    <p:sldId id="336" r:id="rId10"/>
    <p:sldId id="337" r:id="rId11"/>
    <p:sldId id="349" r:id="rId12"/>
    <p:sldId id="338" r:id="rId13"/>
    <p:sldId id="350" r:id="rId14"/>
    <p:sldId id="351" r:id="rId15"/>
    <p:sldId id="343" r:id="rId16"/>
    <p:sldId id="348" r:id="rId17"/>
    <p:sldId id="345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E24BB-8A27-8E11-6B41-DD69D61F653B}" v="2110" dt="2024-12-16T13:52:32.357"/>
  </p1510:revLst>
</p1510:revInfo>
</file>

<file path=ppt/tableStyles.xml><?xml version="1.0" encoding="utf-8"?>
<a:tblStyleLst xmlns:a="http://schemas.openxmlformats.org/drawingml/2006/main" def="{C083E6E3-FA7D-4D7B-A595-EF9225AFEA8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388" autoAdjust="0"/>
  </p:normalViewPr>
  <p:slideViewPr>
    <p:cSldViewPr snapToGrid="0">
      <p:cViewPr varScale="1">
        <p:scale>
          <a:sx n="79" d="100"/>
          <a:sy n="79" d="100"/>
        </p:scale>
        <p:origin x="1003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82" d="100"/>
          <a:sy n="82" d="100"/>
        </p:scale>
        <p:origin x="393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29AF744A-3126-474B-843C-57BBE9FAFFC5}" type="datetime1">
              <a:rPr lang="ru-RU" smtClean="0"/>
              <a:t>16.12.2024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14CC6D6D-E986-427F-AD9C-4E9408DDBE5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125EAEF0-7BFA-486C-B4FB-EDC2A56BA7F4}" type="datetime1">
              <a:rPr lang="ru-RU" smtClean="0"/>
              <a:pPr/>
              <a:t>16.12.2024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115A580F-E35D-42E1-AF82-E41CC201EA9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15A580F-E35D-42E1-AF82-E41CC201EA9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488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15A580F-E35D-42E1-AF82-E41CC201EA9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53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15A580F-E35D-42E1-AF82-E41CC201EA91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12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15A580F-E35D-42E1-AF82-E41CC201EA91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038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15A580F-E35D-42E1-AF82-E41CC201EA91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480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15A580F-E35D-42E1-AF82-E41CC201EA91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7358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15A580F-E35D-42E1-AF82-E41CC201EA91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6280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15A580F-E35D-42E1-AF82-E41CC201EA91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3864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15A580F-E35D-42E1-AF82-E41CC201EA91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053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rtlCol="0" anchor="t">
            <a:normAutofit/>
          </a:bodyPr>
          <a:lstStyle>
            <a:lvl1pPr algn="l">
              <a:defRPr lang="ru-RU" sz="5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ru-RU" sz="20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6416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234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17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908591"/>
            <a:ext cx="4058728" cy="5225507"/>
          </a:xfrm>
        </p:spPr>
        <p:txBody>
          <a:bodyPr rtlCol="0" anchor="t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99125" y="0"/>
            <a:ext cx="5786438" cy="6134100"/>
          </a:xfr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B32A424-7EFB-F80C-2BDA-94D103A55F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68EFEEF-ABDC-22C9-C5DB-0494BEB868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724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вест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7352414-3211-CEB2-31A1-11097989D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34" y="723900"/>
            <a:ext cx="3503757" cy="531641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4BA26D20-54E1-2490-0D75-F08BCB7D3BF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2232" y="2053087"/>
            <a:ext cx="5903332" cy="3987230"/>
          </a:xfrm>
        </p:spPr>
        <p:txBody>
          <a:bodyPr rtlCol="0" anchor="t"/>
          <a:lstStyle>
            <a:lvl1pPr marL="0" indent="0">
              <a:buNone/>
              <a:defRPr lang="ru-RU"/>
            </a:lvl1pPr>
            <a:lvl2pPr marL="742950" indent="-285750">
              <a:buFont typeface="Arial" panose="020B0604020202020204" pitchFamily="34" charset="0"/>
              <a:buChar char="•"/>
              <a:defRPr lang="ru-RU"/>
            </a:lvl2pPr>
            <a:lvl3pPr marL="1200150" indent="-285750">
              <a:buFont typeface="Arial" panose="020B0604020202020204" pitchFamily="34" charset="0"/>
              <a:buChar char="•"/>
              <a:defRPr lang="ru-RU"/>
            </a:lvl3pPr>
            <a:lvl4pPr marL="1657350" indent="-285750">
              <a:buFont typeface="Arial" panose="020B0604020202020204" pitchFamily="34" charset="0"/>
              <a:buChar char="•"/>
              <a:defRPr lang="ru-RU"/>
            </a:lvl4pPr>
            <a:lvl5pPr marL="2114550" indent="-285750">
              <a:buFont typeface="Arial" panose="020B0604020202020204" pitchFamily="34" charset="0"/>
              <a:buChar char="•"/>
              <a:defRPr lang="ru-RU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98A376F-AF56-AABE-DFA3-DE5A8C8996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695467" y="723900"/>
            <a:ext cx="579059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DE9D420-BBEC-E7C6-7E76-FB9791C71C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640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2D6AD5-5357-463C-B785-6A488FFC8D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7007" y="817581"/>
            <a:ext cx="5935869" cy="5238159"/>
          </a:xfrm>
        </p:spPr>
        <p:txBody>
          <a:bodyPr rtlCol="0" anchor="ctr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506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азрыв раздел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520" y="776873"/>
            <a:ext cx="5854182" cy="307050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21" name="Подзаголовок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1202" y="4088927"/>
            <a:ext cx="5842218" cy="188055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lang="ru-RU" sz="2000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30" name="Рисунок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41CC69-A0B0-C1BE-2165-D8AD1B7D2D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57867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D54A957-6A3F-2C34-A453-905FBAE77C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203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аблиц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2" y="976997"/>
            <a:ext cx="11000208" cy="123998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2" y="2244725"/>
            <a:ext cx="7814185" cy="4233713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553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rtlCol="0" anchor="b">
            <a:normAutofit/>
          </a:bodyPr>
          <a:lstStyle>
            <a:lvl1pPr algn="l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 rtlCol="0"/>
          <a:lstStyle>
            <a:lvl1pPr marL="0" indent="0">
              <a:buNone/>
              <a:defRPr lang="ru-RU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07756" y="4"/>
            <a:ext cx="5786438" cy="6134100"/>
          </a:xfr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D527B4D-405A-DCD2-6970-1162843E00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3B79298-0F84-5214-4916-E9C0B4B46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52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два элемент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1" y="976997"/>
            <a:ext cx="11000209" cy="118822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3" y="2244725"/>
            <a:ext cx="5045105" cy="4233713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1800"/>
            </a:lvl1pPr>
            <a:lvl2pPr>
              <a:spcBef>
                <a:spcPts val="0"/>
              </a:spcBef>
              <a:spcAft>
                <a:spcPts val="1200"/>
              </a:spcAft>
              <a:defRPr lang="ru-RU" sz="1600"/>
            </a:lvl2pPr>
            <a:lvl3pPr>
              <a:spcBef>
                <a:spcPts val="0"/>
              </a:spcBef>
              <a:spcAft>
                <a:spcPts val="1200"/>
              </a:spcAft>
              <a:defRPr lang="ru-RU" sz="1400"/>
            </a:lvl3pPr>
            <a:lvl4pPr>
              <a:spcBef>
                <a:spcPts val="0"/>
              </a:spcBef>
              <a:spcAft>
                <a:spcPts val="1200"/>
              </a:spcAft>
              <a:defRPr lang="ru-RU" sz="1200"/>
            </a:lvl4pPr>
            <a:lvl5pPr>
              <a:spcBef>
                <a:spcPts val="0"/>
              </a:spcBef>
              <a:spcAft>
                <a:spcPts val="1200"/>
              </a:spcAft>
              <a:defRPr lang="ru-RU" sz="12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12304" y="2244724"/>
            <a:ext cx="5322496" cy="4233713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1800"/>
            </a:lvl1pPr>
            <a:lvl2pPr>
              <a:spcBef>
                <a:spcPts val="0"/>
              </a:spcBef>
              <a:spcAft>
                <a:spcPts val="1200"/>
              </a:spcAft>
              <a:defRPr lang="ru-RU" sz="1600"/>
            </a:lvl2pPr>
            <a:lvl3pPr>
              <a:spcBef>
                <a:spcPts val="0"/>
              </a:spcBef>
              <a:spcAft>
                <a:spcPts val="1200"/>
              </a:spcAft>
              <a:defRPr lang="ru-RU" sz="1400"/>
            </a:lvl3pPr>
            <a:lvl4pPr>
              <a:spcBef>
                <a:spcPts val="0"/>
              </a:spcBef>
              <a:spcAft>
                <a:spcPts val="1200"/>
              </a:spcAft>
              <a:defRPr lang="ru-RU" sz="1200"/>
            </a:lvl4pPr>
            <a:lvl5pPr>
              <a:spcBef>
                <a:spcPts val="0"/>
              </a:spcBef>
              <a:spcAft>
                <a:spcPts val="1200"/>
              </a:spcAft>
              <a:defRPr lang="ru-RU" sz="12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61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два 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965" y="976999"/>
            <a:ext cx="11034713" cy="119685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1826" y="2244725"/>
            <a:ext cx="2958075" cy="3904268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" name="Объект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07226" y="2244725"/>
            <a:ext cx="7353452" cy="3912896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64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8811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азрыв разде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46" y="983901"/>
            <a:ext cx="5724786" cy="119858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3C6D5E5-DE84-EC37-75DB-50DB75B5CD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0520" y="2244725"/>
            <a:ext cx="5724786" cy="3795683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ru-RU"/>
            </a:lvl1pPr>
            <a:lvl2pPr>
              <a:spcBef>
                <a:spcPts val="0"/>
              </a:spcBef>
              <a:spcAft>
                <a:spcPts val="1200"/>
              </a:spcAft>
              <a:defRPr lang="ru-RU"/>
            </a:lvl2pPr>
            <a:lvl3pPr>
              <a:spcBef>
                <a:spcPts val="0"/>
              </a:spcBef>
              <a:spcAft>
                <a:spcPts val="1200"/>
              </a:spcAft>
              <a:defRPr lang="ru-RU"/>
            </a:lvl3pPr>
            <a:lvl4pPr>
              <a:spcBef>
                <a:spcPts val="0"/>
              </a:spcBef>
              <a:spcAft>
                <a:spcPts val="1200"/>
              </a:spcAft>
              <a:defRPr lang="ru-RU"/>
            </a:lvl4pPr>
            <a:lvl5pPr>
              <a:spcBef>
                <a:spcPts val="0"/>
              </a:spcBef>
              <a:spcAft>
                <a:spcPts val="1200"/>
              </a:spcAft>
              <a:defRPr lang="ru-RU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0" name="Рисунок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723899"/>
            <a:ext cx="4876800" cy="53165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541CC69-A0B0-C1BE-2165-D8AD1B7D2D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57867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757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, содержани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591" y="992528"/>
            <a:ext cx="10722817" cy="118822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3C6D5E5-DE84-EC37-75DB-50DB75B5CD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216" y="2244725"/>
            <a:ext cx="3277639" cy="3903663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ru-RU"/>
            </a:lvl1pPr>
            <a:lvl2pPr>
              <a:spcBef>
                <a:spcPts val="0"/>
              </a:spcBef>
              <a:spcAft>
                <a:spcPts val="1200"/>
              </a:spcAft>
              <a:defRPr lang="ru-RU"/>
            </a:lvl2pPr>
            <a:lvl3pPr>
              <a:spcBef>
                <a:spcPts val="0"/>
              </a:spcBef>
              <a:spcAft>
                <a:spcPts val="1200"/>
              </a:spcAft>
              <a:defRPr lang="ru-RU"/>
            </a:lvl3pPr>
            <a:lvl4pPr>
              <a:spcBef>
                <a:spcPts val="0"/>
              </a:spcBef>
              <a:spcAft>
                <a:spcPts val="1200"/>
              </a:spcAft>
              <a:defRPr lang="ru-RU"/>
            </a:lvl4pPr>
            <a:lvl5pPr>
              <a:spcBef>
                <a:spcPts val="0"/>
              </a:spcBef>
              <a:spcAft>
                <a:spcPts val="1200"/>
              </a:spcAft>
              <a:defRPr lang="ru-RU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Местозаполнитель таблицы 5">
            <a:extLst>
              <a:ext uri="{FF2B5EF4-FFF2-40B4-BE49-F238E27FC236}">
                <a16:creationId xmlns:a16="http://schemas.microsoft.com/office/drawing/2014/main" id="{C6DB8F81-B3A9-1D53-A844-F980B4ED20C9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4406900" y="2244725"/>
            <a:ext cx="7061200" cy="3903663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33A6849-B613-7080-903C-A7A211B7C5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291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087" y="985626"/>
            <a:ext cx="10703197" cy="117097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0087" y="2244725"/>
            <a:ext cx="7060200" cy="3912896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45209" y="2244725"/>
            <a:ext cx="2958075" cy="3904268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E205FD8-58A9-6B91-010A-1870572FDC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364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60" y="983902"/>
            <a:ext cx="10787370" cy="105192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Местозаполнитель таблицы 5">
            <a:extLst>
              <a:ext uri="{FF2B5EF4-FFF2-40B4-BE49-F238E27FC236}">
                <a16:creationId xmlns:a16="http://schemas.microsoft.com/office/drawing/2014/main" id="{C6DB8F81-B3A9-1D53-A844-F980B4ED20C9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06608" y="2244725"/>
            <a:ext cx="10761492" cy="3903663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33A6849-B613-7080-903C-A7A211B7C5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646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ключение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rtlCol="0" anchor="b">
            <a:normAutofit/>
          </a:bodyPr>
          <a:lstStyle>
            <a:lvl1pPr algn="l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D527B4D-405A-DCD2-6970-1162843E00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B621246-77E4-43F0-CD40-C7DB9555D2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713726" y="6134059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lang="ru-RU"/>
            </a:lvl1pPr>
            <a:lvl2pPr marL="457200" indent="0">
              <a:spcBef>
                <a:spcPts val="0"/>
              </a:spcBef>
              <a:buNone/>
              <a:defRPr lang="ru-RU"/>
            </a:lvl2pPr>
            <a:lvl3pPr marL="914400" indent="0">
              <a:spcBef>
                <a:spcPts val="0"/>
              </a:spcBef>
              <a:buNone/>
              <a:defRPr lang="ru-RU"/>
            </a:lvl3pPr>
            <a:lvl4pPr marL="1371600" indent="0">
              <a:spcBef>
                <a:spcPts val="0"/>
              </a:spcBef>
              <a:buNone/>
              <a:defRPr lang="ru-RU"/>
            </a:lvl4pPr>
            <a:lvl5pPr marL="1828800" indent="0">
              <a:spcBef>
                <a:spcPts val="0"/>
              </a:spcBef>
              <a:buNone/>
              <a:defRPr lang="ru-RU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88916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rtlCol="0" anchor="b"/>
          <a:lstStyle>
            <a:lvl1pPr>
              <a:defRPr lang="ru-RU" sz="60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 rtlCol="0"/>
          <a:lstStyle>
            <a:lvl1pPr marL="0" indent="0">
              <a:buNone/>
              <a:defRPr lang="ru-RU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12291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0502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RU" sz="1600" b="1">
                <a:latin typeface="+mj-lt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RU" sz="1600" b="1">
                <a:latin typeface="+mj-lt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812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97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60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80424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rtlCol="0"/>
          <a:lstStyle>
            <a:lvl1pPr marL="0" indent="0">
              <a:buNone/>
              <a:defRPr lang="ru-RU" sz="32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49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fld id="{C3DB2ADC-AF19-4574-8C10-79B5B04FCA2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85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ru-RU"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ru-RU"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ru-RU" sz="1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ru-RU" sz="1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3" descr="Изображение выглядит как на открытом воздухе, строительство, дерево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975CC0D6-B1DF-FCDA-F41E-56F7EFA2D4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5148" r="15148"/>
          <a:stretch/>
        </p:blipFill>
        <p:spPr>
          <a:xfrm>
            <a:off x="5738201" y="0"/>
            <a:ext cx="6470284" cy="685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99D8326-B701-CBE8-39AA-6C700DA4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8592"/>
            <a:ext cx="5870643" cy="5054464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r>
              <a:rPr lang="ru-RU" sz="3600" dirty="0">
                <a:solidFill>
                  <a:srgbClr val="FFFFFF"/>
                </a:solidFill>
                <a:latin typeface="Univers Condensed"/>
                <a:ea typeface="Calibri"/>
                <a:cs typeface="Calibri"/>
              </a:rPr>
              <a:t>Приложение</a:t>
            </a:r>
            <a:r>
              <a:rPr lang="ru-RU" sz="3600" dirty="0">
                <a:latin typeface="Univers Condensed"/>
                <a:ea typeface="Calibri"/>
                <a:cs typeface="Calibri"/>
              </a:rPr>
              <a:t/>
            </a:r>
            <a:br>
              <a:rPr lang="ru-RU" sz="3600" dirty="0">
                <a:latin typeface="Univers Condensed"/>
                <a:ea typeface="Calibri"/>
                <a:cs typeface="Calibri"/>
              </a:rPr>
            </a:br>
            <a:r>
              <a:rPr lang="ru-RU" sz="3600" dirty="0">
                <a:solidFill>
                  <a:srgbClr val="FFFFFF"/>
                </a:solidFill>
                <a:latin typeface="Univers Condensed"/>
                <a:ea typeface="Calibri"/>
                <a:cs typeface="Calibri"/>
              </a:rPr>
              <a:t>для импорта пространственных данных В </a:t>
            </a:r>
            <a:r>
              <a:rPr lang="ru-RU" sz="3600" dirty="0" err="1">
                <a:solidFill>
                  <a:srgbClr val="FFFFFF"/>
                </a:solidFill>
                <a:latin typeface="Univers Condensed"/>
                <a:ea typeface="Calibri"/>
                <a:cs typeface="Calibri"/>
              </a:rPr>
              <a:t>бд</a:t>
            </a:r>
            <a:r>
              <a:rPr lang="ru-RU" sz="3600" dirty="0">
                <a:solidFill>
                  <a:srgbClr val="FFFFFF"/>
                </a:solidFill>
                <a:latin typeface="Univers Condensed"/>
                <a:ea typeface="Calibri"/>
                <a:cs typeface="Calibri"/>
              </a:rPr>
              <a:t/>
            </a:r>
            <a:br>
              <a:rPr lang="ru-RU" sz="3600" dirty="0">
                <a:solidFill>
                  <a:srgbClr val="FFFFFF"/>
                </a:solidFill>
                <a:latin typeface="Univers Condensed"/>
                <a:ea typeface="Calibri"/>
                <a:cs typeface="Calibri"/>
              </a:rPr>
            </a:br>
            <a:r>
              <a:rPr lang="ru-RU" sz="3600" dirty="0">
                <a:solidFill>
                  <a:srgbClr val="FFFFFF"/>
                </a:solidFill>
                <a:latin typeface="Univers Condensed"/>
                <a:ea typeface="Calibri"/>
                <a:cs typeface="Calibri"/>
              </a:rPr>
              <a:t/>
            </a:r>
            <a:br>
              <a:rPr lang="ru-RU" sz="3600" dirty="0">
                <a:solidFill>
                  <a:srgbClr val="FFFFFF"/>
                </a:solidFill>
                <a:latin typeface="Univers Condensed"/>
                <a:ea typeface="Calibri"/>
                <a:cs typeface="Calibri"/>
              </a:rPr>
            </a:br>
            <a:r>
              <a:rPr lang="ru-RU" sz="3600" dirty="0">
                <a:ea typeface="Calibri"/>
                <a:cs typeface="Calibri"/>
              </a:rPr>
              <a:t/>
            </a:r>
            <a:br>
              <a:rPr lang="ru-RU" sz="3600" dirty="0">
                <a:ea typeface="Calibri"/>
                <a:cs typeface="Calibri"/>
              </a:rPr>
            </a:br>
            <a:r>
              <a:rPr lang="ru-RU" sz="3600" dirty="0">
                <a:ea typeface="Calibri"/>
                <a:cs typeface="Calibri"/>
              </a:rPr>
              <a:t/>
            </a:r>
            <a:br>
              <a:rPr lang="ru-RU" sz="3600" dirty="0">
                <a:ea typeface="Calibri"/>
                <a:cs typeface="Calibri"/>
              </a:rPr>
            </a:br>
            <a:r>
              <a:rPr lang="ru-RU" sz="3600" dirty="0">
                <a:ea typeface="Calibri"/>
                <a:cs typeface="Calibri"/>
              </a:rPr>
              <a:t/>
            </a:r>
            <a:br>
              <a:rPr lang="ru-RU" sz="3600" dirty="0">
                <a:ea typeface="Calibri"/>
                <a:cs typeface="Calibri"/>
              </a:rPr>
            </a:br>
            <a:r>
              <a:rPr lang="ru-RU" sz="2400" dirty="0" smtClean="0">
                <a:ea typeface="Calibri"/>
                <a:cs typeface="Calibri"/>
              </a:rPr>
              <a:t>Куклина </a:t>
            </a:r>
            <a:r>
              <a:rPr lang="ru-RU" sz="2400" dirty="0">
                <a:ea typeface="Calibri"/>
                <a:cs typeface="Calibri"/>
              </a:rPr>
              <a:t>Полина</a:t>
            </a:r>
          </a:p>
        </p:txBody>
      </p:sp>
    </p:spTree>
    <p:extLst>
      <p:ext uri="{BB962C8B-B14F-4D97-AF65-F5344CB8AC3E}">
        <p14:creationId xmlns:p14="http://schemas.microsoft.com/office/powerpoint/2010/main" val="29222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35540"/>
          </a:xfrm>
        </p:spPr>
        <p:txBody>
          <a:bodyPr>
            <a:normAutofit fontScale="90000"/>
          </a:bodyPr>
          <a:lstStyle/>
          <a:p>
            <a:r>
              <a:rPr lang="ru-RU" sz="4400" dirty="0" err="1" smtClean="0"/>
              <a:t>бд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>
          <a:xfrm>
            <a:off x="683342" y="2313126"/>
            <a:ext cx="3663234" cy="3709988"/>
          </a:xfrm>
        </p:spPr>
        <p:txBody>
          <a:bodyPr/>
          <a:lstStyle/>
          <a:p>
            <a:r>
              <a:rPr lang="ru-RU" sz="2000" dirty="0" smtClean="0">
                <a:latin typeface="+mj-lt"/>
              </a:rPr>
              <a:t>Подключение к БД;</a:t>
            </a:r>
          </a:p>
          <a:p>
            <a:r>
              <a:rPr lang="ru-RU" sz="2000" dirty="0" smtClean="0">
                <a:latin typeface="+mj-lt"/>
              </a:rPr>
              <a:t>Соединение с БД – в свойство объекта;</a:t>
            </a:r>
          </a:p>
          <a:p>
            <a:r>
              <a:rPr lang="ru-RU" sz="2000" dirty="0" smtClean="0">
                <a:latin typeface="+mj-lt"/>
              </a:rPr>
              <a:t>Закрытие соединения;</a:t>
            </a:r>
          </a:p>
          <a:p>
            <a:r>
              <a:rPr lang="ru-RU" sz="2000" dirty="0" smtClean="0">
                <a:latin typeface="+mj-lt"/>
              </a:rPr>
              <a:t>Получение данных из БД для кодирования внешних ключей.</a:t>
            </a:r>
            <a:endParaRPr lang="ru-RU" sz="2000" dirty="0">
              <a:latin typeface="+mj-lt"/>
            </a:endParaRPr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11518900" y="6273800"/>
            <a:ext cx="673100" cy="584200"/>
          </a:xfrm>
        </p:spPr>
        <p:txBody>
          <a:bodyPr/>
          <a:lstStyle/>
          <a:p>
            <a:pPr rtl="0"/>
            <a:fld id="{C3DB2ADC-AF19-4574-8C10-79B5B04FCA27}" type="slidenum">
              <a:rPr lang="ru-RU" smtClean="0"/>
              <a:pPr rtl="0"/>
              <a:t>10</a:t>
            </a:fld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idx="1"/>
          </p:nvPr>
        </p:nvSpPr>
        <p:spPr/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2472" y="0"/>
            <a:ext cx="7419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100" y="789039"/>
            <a:ext cx="6223270" cy="74793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ПОДГОТОВКА ДАННЫХ</a:t>
            </a: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3342" y="1614791"/>
            <a:ext cx="5211620" cy="4387175"/>
          </a:xfrm>
        </p:spPr>
        <p:txBody>
          <a:bodyPr>
            <a:normAutofit/>
          </a:bodyPr>
          <a:lstStyle/>
          <a:p>
            <a:r>
              <a:rPr lang="ru-RU" sz="2100" dirty="0" smtClean="0">
                <a:latin typeface="+mj-lt"/>
              </a:rPr>
              <a:t>Переименование атрибутов;</a:t>
            </a:r>
          </a:p>
          <a:p>
            <a:r>
              <a:rPr lang="ru-RU" sz="2100" dirty="0" smtClean="0">
                <a:latin typeface="+mj-lt"/>
              </a:rPr>
              <a:t>Удаление лишних атрибутов;</a:t>
            </a:r>
          </a:p>
          <a:p>
            <a:r>
              <a:rPr lang="ru-RU" sz="2100" dirty="0" smtClean="0">
                <a:latin typeface="+mj-lt"/>
              </a:rPr>
              <a:t>Кодирование информации в соответствии с внешними ключами;</a:t>
            </a:r>
          </a:p>
          <a:p>
            <a:r>
              <a:rPr lang="ru-RU" sz="2100" dirty="0" smtClean="0">
                <a:latin typeface="+mj-lt"/>
              </a:rPr>
              <a:t>Приведение типов данных;</a:t>
            </a:r>
          </a:p>
          <a:p>
            <a:r>
              <a:rPr lang="ru-RU" sz="2100" dirty="0" smtClean="0">
                <a:latin typeface="+mj-lt"/>
              </a:rPr>
              <a:t>Удаление нулевых геометрий, повторяющихся геометрий;</a:t>
            </a:r>
          </a:p>
          <a:p>
            <a:r>
              <a:rPr lang="ru-RU" sz="2100" dirty="0" smtClean="0">
                <a:latin typeface="+mj-lt"/>
              </a:rPr>
              <a:t>Исправление геометрий;</a:t>
            </a:r>
          </a:p>
          <a:p>
            <a:r>
              <a:rPr lang="ru-RU" sz="2100" dirty="0" smtClean="0">
                <a:latin typeface="+mj-lt"/>
              </a:rPr>
              <a:t>Задание системы координат для слоя геометрий.</a:t>
            </a:r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4017" y="1682887"/>
            <a:ext cx="6580431" cy="50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7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46BAA7C-C2CE-0767-7E65-A8446CAB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4000" dirty="0" smtClean="0"/>
              <a:t>РЕЗУЛЬТАТЫ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EB5C53-861F-AFC8-A7EB-AB6D6CEDE5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0093" y="2095302"/>
            <a:ext cx="10691813" cy="3912896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r>
              <a:rPr lang="ru-RU" sz="2400" dirty="0">
                <a:latin typeface="+mj-lt"/>
                <a:cs typeface="Times New Roman"/>
              </a:rPr>
              <a:t>Минимально работающий продукт: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sz="2000" dirty="0">
                <a:latin typeface="+mj-lt"/>
                <a:cs typeface="Times New Roman"/>
              </a:rPr>
              <a:t>Пользовательский интерфейс;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sz="2000" dirty="0">
                <a:latin typeface="+mj-lt"/>
                <a:cs typeface="Times New Roman"/>
              </a:rPr>
              <a:t>Подключение, получение данных, импорт данных в БД;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sz="2000" dirty="0">
                <a:latin typeface="+mj-lt"/>
                <a:cs typeface="Times New Roman"/>
              </a:rPr>
              <a:t>Импорт границ </a:t>
            </a:r>
            <a:r>
              <a:rPr lang="ru-RU" sz="2000" dirty="0" smtClean="0">
                <a:latin typeface="+mj-lt"/>
                <a:cs typeface="Times New Roman"/>
              </a:rPr>
              <a:t>ортофотопланов </a:t>
            </a:r>
            <a:r>
              <a:rPr lang="ru-RU" sz="2000" dirty="0">
                <a:latin typeface="+mj-lt"/>
                <a:cs typeface="Times New Roman"/>
              </a:rPr>
              <a:t>и метаданных;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sz="2000" dirty="0">
                <a:latin typeface="+mj-lt"/>
                <a:cs typeface="Times New Roman"/>
              </a:rPr>
              <a:t>Универсальные методы и функции.</a:t>
            </a:r>
          </a:p>
          <a:p>
            <a:endParaRPr lang="ru-RU" sz="2400" dirty="0">
              <a:latin typeface="+mj-lt"/>
            </a:endParaRPr>
          </a:p>
          <a:p>
            <a:r>
              <a:rPr lang="ru-RU" sz="2400" dirty="0">
                <a:latin typeface="+mj-lt"/>
                <a:cs typeface="Times New Roman"/>
              </a:rPr>
              <a:t>Получены новые знания и умения, а ранее полученные закреплены на практике.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019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46BAA7C-C2CE-0767-7E65-A8446CAB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r>
              <a:rPr lang="ru-RU" sz="3600" dirty="0">
                <a:solidFill>
                  <a:srgbClr val="272D45"/>
                </a:solidFill>
                <a:ea typeface="+mj-lt"/>
                <a:cs typeface="+mj-lt"/>
              </a:rPr>
              <a:t>Перспективы дальнейшего развития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EB5C53-861F-AFC8-A7EB-AB6D6CEDE5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78528" y="2020607"/>
            <a:ext cx="11161552" cy="391289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ru-RU"/>
            </a:defPPr>
          </a:lstStyle>
          <a:p>
            <a:r>
              <a:rPr lang="ru-RU" dirty="0">
                <a:latin typeface="+mj-lt"/>
                <a:cs typeface="Times New Roman"/>
              </a:rPr>
              <a:t>Рефакторинг кода;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  <a:cs typeface="Times New Roman"/>
              </a:rPr>
              <a:t>Импорт данных о других видах продукции;</a:t>
            </a:r>
          </a:p>
          <a:p>
            <a:r>
              <a:rPr lang="ru-RU" dirty="0">
                <a:latin typeface="+mj-lt"/>
                <a:cs typeface="Times New Roman"/>
              </a:rPr>
              <a:t>Внедрение выпадающего списка при пользовательском вводе данных на основе данных БД;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  <a:cs typeface="Times New Roman"/>
              </a:rPr>
              <a:t>Создание наследующих классов в зависимости от типа продукции;</a:t>
            </a:r>
            <a:endParaRPr lang="ru-RU" dirty="0">
              <a:latin typeface="+mj-lt"/>
            </a:endParaRPr>
          </a:p>
          <a:p>
            <a:endParaRPr lang="ru-RU" dirty="0">
              <a:latin typeface="+mj-lt"/>
              <a:cs typeface="Times New Roman"/>
            </a:endParaRPr>
          </a:p>
          <a:p>
            <a:r>
              <a:rPr lang="ru-RU" dirty="0">
                <a:latin typeface="+mj-lt"/>
                <a:cs typeface="Times New Roman"/>
              </a:rPr>
              <a:t>Пользовательский интерфейс - сбор в один файл, переписать по классам;</a:t>
            </a:r>
          </a:p>
          <a:p>
            <a:endParaRPr lang="ru-RU" dirty="0">
              <a:latin typeface="+mj-lt"/>
            </a:endParaRPr>
          </a:p>
          <a:p>
            <a:r>
              <a:rPr lang="ru-RU" dirty="0">
                <a:latin typeface="+mj-lt"/>
                <a:cs typeface="Times New Roman"/>
              </a:rPr>
              <a:t>Расширить приложения и для просмотра данных, на основе фильтров, пространственных и семантических запросах —&gt; возможно, переход на серверное приложение.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0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Объект 1" descr="Изображение выглядит как на открытом воздухе, строительство, дерево, Аэрофотосъемка&#10;&#10;Автоматически созданное описание">
            <a:extLst>
              <a:ext uri="{FF2B5EF4-FFF2-40B4-BE49-F238E27FC236}">
                <a16:creationId xmlns:a16="http://schemas.microsoft.com/office/drawing/2014/main" id="{1700230A-A56E-CFF1-F735-AD60FBC2E91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rcRect l="10634" r="84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0796C4E-41C8-0AB3-6886-FBB7C569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r>
              <a:rPr lang="en-US" sz="5400">
                <a:solidFill>
                  <a:srgbClr val="FFFFFF"/>
                </a:solidFill>
              </a:rPr>
              <a:t>Спасибо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8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>
            <a:extLst>
              <a:ext uri="{FF2B5EF4-FFF2-40B4-BE49-F238E27FC236}">
                <a16:creationId xmlns:a16="http://schemas.microsoft.com/office/drawing/2014/main" id="{111DBD59-89D0-B6DB-7FDC-7E9DDBBA1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19163"/>
            <a:ext cx="5183188" cy="657225"/>
          </a:xfrm>
        </p:spPr>
        <p:txBody>
          <a:bodyPr>
            <a:normAutofit/>
          </a:bodyPr>
          <a:lstStyle/>
          <a:p>
            <a:r>
              <a:rPr lang="ru-RU" sz="3200" b="0" cap="all" dirty="0"/>
              <a:t>МЕТАДАННЫЕ</a:t>
            </a:r>
            <a:endParaRPr lang="ru-RU" dirty="0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D728DA9-68F7-97FC-7BC7-618674AF9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34429"/>
            <a:ext cx="5250423" cy="373754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latin typeface="Univers Condensed"/>
                <a:cs typeface="Times New Roman"/>
              </a:rPr>
              <a:t>Метаданные — это "данные, которые предоставляют информацию о других данных". Они помогают понять и использовать пространственные данные, делать выборки, фильтровать информацию, проверять удовлетворяют ли данные условию. </a:t>
            </a:r>
            <a:endParaRPr lang="ru-RU" sz="1800" i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ru-RU" sz="1800" i="1" dirty="0">
              <a:latin typeface="Univers Condensed"/>
              <a:cs typeface="Times New Roman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i="1" dirty="0">
                <a:latin typeface="Univers Condensed"/>
                <a:cs typeface="Times New Roman"/>
              </a:rPr>
              <a:t>Например, год создания, исходный карт. материал, формат данных, исполнитель, дата сбора информации для создания, метод сбора, сенсор, тип воздушного судна, гриф секретности, облачность, плотность ТЛО, высота полёта</a:t>
            </a:r>
            <a:r>
              <a:rPr lang="ru-RU" sz="1800" i="1" dirty="0" smtClean="0">
                <a:latin typeface="Univers Condensed"/>
                <a:cs typeface="Times New Roman"/>
              </a:rPr>
              <a:t>.</a:t>
            </a:r>
            <a:endParaRPr lang="ru-RU" sz="1800" i="1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A128192-0728-892D-258C-A8F14C65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DB2ADC-AF19-4574-8C10-79B5B04FCA27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2" name="Текст 11">
            <a:extLst>
              <a:ext uri="{FF2B5EF4-FFF2-40B4-BE49-F238E27FC236}">
                <a16:creationId xmlns:a16="http://schemas.microsoft.com/office/drawing/2014/main" id="{F3E00F00-FC64-D363-AD28-6E5F76073168}"/>
              </a:ext>
            </a:extLst>
          </p:cNvPr>
          <p:cNvSpPr txBox="1">
            <a:spLocks/>
          </p:cNvSpPr>
          <p:nvPr/>
        </p:nvSpPr>
        <p:spPr>
          <a:xfrm>
            <a:off x="766482" y="1385328"/>
            <a:ext cx="5183188" cy="657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0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8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300" b="0" cap="all" dirty="0">
                <a:cs typeface="Times New Roman"/>
              </a:rPr>
              <a:t>Пространственные данные</a:t>
            </a:r>
            <a:endParaRPr lang="ru-RU" sz="3300"/>
          </a:p>
        </p:txBody>
      </p:sp>
      <p:sp>
        <p:nvSpPr>
          <p:cNvPr id="34" name="Объект 12">
            <a:extLst>
              <a:ext uri="{FF2B5EF4-FFF2-40B4-BE49-F238E27FC236}">
                <a16:creationId xmlns:a16="http://schemas.microsoft.com/office/drawing/2014/main" id="{304E7BEE-FFD4-0216-9968-C8A7BBD30059}"/>
              </a:ext>
            </a:extLst>
          </p:cNvPr>
          <p:cNvSpPr txBox="1">
            <a:spLocks/>
          </p:cNvSpPr>
          <p:nvPr/>
        </p:nvSpPr>
        <p:spPr>
          <a:xfrm>
            <a:off x="766482" y="2045633"/>
            <a:ext cx="5183188" cy="37263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ru-RU" dirty="0">
                <a:solidFill>
                  <a:srgbClr val="000000"/>
                </a:solidFill>
                <a:latin typeface="Univers Condensed"/>
                <a:ea typeface="Calibri"/>
                <a:cs typeface="Times New Roman"/>
              </a:rPr>
              <a:t>Продуктами геодезических и картографических работ являются разнообразные пространственные данные:</a:t>
            </a:r>
            <a:endParaRPr lang="ru-RU" dirty="0">
              <a:latin typeface="Univers Condensed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ru-RU" sz="2000" dirty="0">
                <a:latin typeface="Univers Condensed"/>
                <a:ea typeface="Calibri"/>
                <a:cs typeface="Times New Roman"/>
              </a:rPr>
              <a:t>аэрофотоснимки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ru-RU" sz="2000" dirty="0">
                <a:solidFill>
                  <a:srgbClr val="000000"/>
                </a:solidFill>
                <a:latin typeface="Univers Condensed"/>
                <a:ea typeface="Calibri"/>
                <a:cs typeface="Times New Roman"/>
              </a:rPr>
              <a:t>топографические карты и планы;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ru-RU" sz="2000" dirty="0">
                <a:solidFill>
                  <a:srgbClr val="000000"/>
                </a:solidFill>
                <a:latin typeface="Univers Condensed"/>
                <a:ea typeface="Calibri"/>
                <a:cs typeface="Times New Roman"/>
              </a:rPr>
              <a:t>тематические карты;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ru-RU" sz="2000" dirty="0" err="1">
                <a:solidFill>
                  <a:srgbClr val="000000"/>
                </a:solidFill>
                <a:latin typeface="Univers Condensed"/>
                <a:ea typeface="Calibri"/>
                <a:cs typeface="Times New Roman"/>
              </a:rPr>
              <a:t>ортофотопланы</a:t>
            </a:r>
            <a:r>
              <a:rPr lang="ru-RU" sz="2000" dirty="0">
                <a:solidFill>
                  <a:srgbClr val="000000"/>
                </a:solidFill>
                <a:latin typeface="Univers Condensed"/>
                <a:ea typeface="Calibri"/>
                <a:cs typeface="Times New Roman"/>
              </a:rPr>
              <a:t>;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ru-RU" sz="2000" dirty="0">
                <a:solidFill>
                  <a:srgbClr val="000000"/>
                </a:solidFill>
                <a:latin typeface="Univers Condensed"/>
                <a:ea typeface="Calibri"/>
                <a:cs typeface="Times New Roman"/>
              </a:rPr>
              <a:t>цифровые модели рельефа, местности;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ru-RU" sz="2000" dirty="0" smtClean="0">
                <a:solidFill>
                  <a:srgbClr val="000000"/>
                </a:solidFill>
                <a:latin typeface="Univers Condensed"/>
                <a:ea typeface="Calibri"/>
                <a:cs typeface="Times New Roman"/>
              </a:rPr>
              <a:t>облака </a:t>
            </a:r>
            <a:r>
              <a:rPr lang="ru-RU" sz="2000" dirty="0">
                <a:solidFill>
                  <a:srgbClr val="000000"/>
                </a:solidFill>
                <a:latin typeface="Univers Condensed"/>
                <a:ea typeface="Calibri"/>
                <a:cs typeface="Times New Roman"/>
              </a:rPr>
              <a:t>точек лазерного сканирования;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ru-RU" sz="2000" dirty="0">
                <a:solidFill>
                  <a:srgbClr val="000000"/>
                </a:solidFill>
                <a:latin typeface="Univers Condensed"/>
                <a:ea typeface="Calibri"/>
                <a:cs typeface="Times New Roman"/>
              </a:rPr>
              <a:t>трехмерные модели местности</a:t>
            </a:r>
            <a:r>
              <a:rPr lang="ru-RU" sz="2000" dirty="0" smtClean="0">
                <a:solidFill>
                  <a:srgbClr val="000000"/>
                </a:solidFill>
                <a:latin typeface="Univers Condensed"/>
                <a:ea typeface="Calibri"/>
                <a:cs typeface="Times New Roman"/>
              </a:rPr>
              <a:t>.</a:t>
            </a:r>
            <a:endParaRPr lang="ru-RU" sz="2400" dirty="0">
              <a:latin typeface="Univers Condensed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881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577C94-20AA-F259-D164-632916E9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8" name="Рисунок 7" descr="Изображение выглядит как карта, Красочность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CE40CA57-9857-F497-2F16-B14A9FB6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56"/>
            <a:ext cx="6262076" cy="2771005"/>
          </a:xfrm>
          <a:prstGeom prst="rect">
            <a:avLst/>
          </a:prstGeom>
        </p:spPr>
      </p:pic>
      <p:pic>
        <p:nvPicPr>
          <p:cNvPr id="9" name="Рисунок 8" descr="Изображение выглядит как карта, Аэрофотосъемка, снимок экрана, Городская планировка&#10;&#10;Автоматически созданное описание">
            <a:extLst>
              <a:ext uri="{FF2B5EF4-FFF2-40B4-BE49-F238E27FC236}">
                <a16:creationId xmlns:a16="http://schemas.microsoft.com/office/drawing/2014/main" id="{C50B65E8-71BF-0689-E68C-899CB76D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06" t="8571" r="2885" b="7175"/>
          <a:stretch/>
        </p:blipFill>
        <p:spPr>
          <a:xfrm>
            <a:off x="5286303" y="2761525"/>
            <a:ext cx="7121772" cy="4102367"/>
          </a:xfrm>
          <a:prstGeom prst="rect">
            <a:avLst/>
          </a:prstGeom>
        </p:spPr>
      </p:pic>
      <p:pic>
        <p:nvPicPr>
          <p:cNvPr id="10" name="Рисунок 9" descr="Изображение выглядит как на открытом воздухе, дерево, дом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9195A93F-E0F4-9F94-3EF1-72FBEAD82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3156"/>
            <a:ext cx="6096000" cy="276924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карта, текст, атлас&#10;&#10;Автоматически созданное описание">
            <a:extLst>
              <a:ext uri="{FF2B5EF4-FFF2-40B4-BE49-F238E27FC236}">
                <a16:creationId xmlns:a16="http://schemas.microsoft.com/office/drawing/2014/main" id="{1882804C-DE47-D3DF-13AE-AE3A1EE57E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" t="-82" r="20905" b="81"/>
          <a:stretch/>
        </p:blipFill>
        <p:spPr>
          <a:xfrm>
            <a:off x="-686" y="2747761"/>
            <a:ext cx="6101702" cy="41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Аэрофотосъемка, С высоты птичьего полета, строительство, Городская планировка&#10;&#10;Автоматически созданное описание">
            <a:extLst>
              <a:ext uri="{FF2B5EF4-FFF2-40B4-BE49-F238E27FC236}">
                <a16:creationId xmlns:a16="http://schemas.microsoft.com/office/drawing/2014/main" id="{4126F7AA-99DA-89AA-7E1A-6F7A571C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51" b="1513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 descr="Изображение выглядит как карта, Аэрофотосъемка, С высоты птичьего полета, воздушный&#10;&#10;Автоматически созданное описание">
            <a:extLst>
              <a:ext uri="{FF2B5EF4-FFF2-40B4-BE49-F238E27FC236}">
                <a16:creationId xmlns:a16="http://schemas.microsoft.com/office/drawing/2014/main" id="{E1080A15-3D88-AD6E-1DE9-BE1E4A5C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46" r="21247" b="1"/>
          <a:stretch/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0417AF4-08C0-FC51-8823-C041945D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r>
              <a:rPr lang="en-US" sz="4000"/>
              <a:t>Что было до...</a:t>
            </a:r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1DEF026F-A907-E854-1C9C-2CF78FAE9093}"/>
              </a:ext>
            </a:extLst>
          </p:cNvPr>
          <p:cNvSpPr txBox="1">
            <a:spLocks/>
          </p:cNvSpPr>
          <p:nvPr/>
        </p:nvSpPr>
        <p:spPr>
          <a:xfrm>
            <a:off x="6686417" y="1760706"/>
            <a:ext cx="4800600" cy="39960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Univers Condensed"/>
                <a:ea typeface="+mn-ea"/>
                <a:cs typeface="+mn-cs"/>
              </a:rPr>
              <a:t>Для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каждого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вида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продукции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была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ru-RU" sz="1600" dirty="0" smtClean="0">
                <a:latin typeface="Univers Condensed"/>
                <a:ea typeface="+mn-ea"/>
                <a:cs typeface="+mn-cs"/>
              </a:rPr>
              <a:t>разработана </a:t>
            </a:r>
            <a:r>
              <a:rPr lang="en-US" sz="1600" dirty="0" err="1" smtClean="0">
                <a:latin typeface="Univers Condensed"/>
                <a:ea typeface="+mn-ea"/>
                <a:cs typeface="+mn-cs"/>
              </a:rPr>
              <a:t>схем</a:t>
            </a:r>
            <a:r>
              <a:rPr lang="ru-RU" sz="1600" dirty="0" smtClean="0">
                <a:latin typeface="Univers Condensed"/>
                <a:ea typeface="+mn-ea"/>
                <a:cs typeface="+mn-cs"/>
              </a:rPr>
              <a:t>а</a:t>
            </a:r>
            <a:r>
              <a:rPr lang="en-US" sz="1600" dirty="0" smtClean="0">
                <a:latin typeface="Univers Condensed"/>
                <a:ea typeface="+mn-ea"/>
                <a:cs typeface="+mn-cs"/>
              </a:rPr>
              <a:t> </a:t>
            </a:r>
            <a:r>
              <a:rPr lang="ru-RU" sz="1600" dirty="0" smtClean="0">
                <a:latin typeface="Univers Condensed"/>
                <a:ea typeface="+mn-ea"/>
                <a:cs typeface="+mn-cs"/>
              </a:rPr>
              <a:t>БД</a:t>
            </a:r>
            <a:r>
              <a:rPr lang="en-US" sz="1600" dirty="0" smtClean="0">
                <a:latin typeface="Univers Condensed"/>
                <a:ea typeface="+mn-ea"/>
                <a:cs typeface="+mn-cs"/>
              </a:rPr>
              <a:t>;</a:t>
            </a:r>
            <a:endParaRPr lang="ru-RU" sz="2800" dirty="0">
              <a:ea typeface="+mn-ea"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Univers Condensed"/>
                <a:ea typeface="+mn-ea"/>
                <a:cs typeface="+mn-cs"/>
              </a:rPr>
              <a:t>Метаданные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,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общие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для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нескольких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видов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продукции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,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были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вынесены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в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отдельную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схему</a:t>
            </a:r>
            <a:r>
              <a:rPr lang="en-US" sz="1600" dirty="0" smtClean="0">
                <a:latin typeface="Univers Condensed"/>
                <a:ea typeface="+mn-ea"/>
                <a:cs typeface="+mn-cs"/>
              </a:rPr>
              <a:t>;</a:t>
            </a:r>
            <a:endParaRPr lang="ru-RU" sz="1600" dirty="0" smtClean="0">
              <a:latin typeface="Univers Condensed"/>
              <a:ea typeface="+mn-ea"/>
              <a:cs typeface="+mn-cs"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Univers Condensed"/>
              <a:ea typeface="+mn-ea"/>
              <a:cs typeface="+mn-cs"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Univers Condensed"/>
                <a:ea typeface="+mn-ea"/>
                <a:cs typeface="+mn-cs"/>
              </a:rPr>
              <a:t>Была разработана БД, настроены ограничения, триггеры, созданы представления, пользователи;</a:t>
            </a:r>
            <a:endParaRPr lang="en-US" sz="1600" dirty="0">
              <a:latin typeface="Univers Condensed"/>
              <a:ea typeface="+mn-ea"/>
              <a:cs typeface="+mn-cs"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Univers Condensed"/>
              <a:ea typeface="+mn-ea"/>
              <a:cs typeface="+mn-cs"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Univers Condensed"/>
                <a:ea typeface="+mn-ea"/>
                <a:cs typeface="+mn-cs"/>
              </a:rPr>
              <a:t>Были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ru-RU" sz="1600" dirty="0" smtClean="0">
                <a:latin typeface="Univers Condensed"/>
                <a:ea typeface="+mn-ea"/>
                <a:cs typeface="+mn-cs"/>
              </a:rPr>
              <a:t>настроены возможности и подготовлены инструкции</a:t>
            </a:r>
            <a:r>
              <a:rPr lang="en-US" sz="1600" dirty="0" smtClean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для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импорта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данных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в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бд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с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использованием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ПО QGIS, MapInfo,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Гис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 </a:t>
            </a:r>
            <a:r>
              <a:rPr lang="en-US" sz="1600" dirty="0" err="1">
                <a:latin typeface="Univers Condensed"/>
                <a:ea typeface="+mn-ea"/>
                <a:cs typeface="+mn-cs"/>
              </a:rPr>
              <a:t>панорама</a:t>
            </a:r>
            <a:r>
              <a:rPr lang="en-US" sz="1600" dirty="0">
                <a:latin typeface="Univers Condensed"/>
                <a:ea typeface="+mn-ea"/>
                <a:cs typeface="+mn-cs"/>
              </a:rPr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56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2BF5439E-A994-3EE5-80B8-64D8C5A9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725" y="743255"/>
            <a:ext cx="5842977" cy="773303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/>
              <a:t>Цель</a:t>
            </a:r>
          </a:p>
        </p:txBody>
      </p:sp>
      <p:sp>
        <p:nvSpPr>
          <p:cNvPr id="23" name="Подзаголовок 22">
            <a:extLst>
              <a:ext uri="{FF2B5EF4-FFF2-40B4-BE49-F238E27FC236}">
                <a16:creationId xmlns:a16="http://schemas.microsoft.com/office/drawing/2014/main" id="{D5FF0C52-0A5C-D2E2-6605-0DCC0E0DC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02" y="1713280"/>
            <a:ext cx="5842218" cy="1051317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5715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dirty="0" err="1">
                <a:latin typeface="Univers Condensed"/>
                <a:cs typeface="Times New Roman"/>
              </a:rPr>
              <a:t>программный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модуль</a:t>
            </a:r>
            <a:r>
              <a:rPr lang="en-US" sz="1600" cap="all" dirty="0">
                <a:latin typeface="Univers Condensed"/>
                <a:cs typeface="Times New Roman"/>
              </a:rPr>
              <a:t> с </a:t>
            </a:r>
            <a:r>
              <a:rPr lang="en-US" sz="1600" cap="all" dirty="0" err="1">
                <a:latin typeface="Univers Condensed"/>
                <a:cs typeface="Times New Roman"/>
              </a:rPr>
              <a:t>пользовательским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интерфейсом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для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импорта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ru-RU" sz="1600" cap="all" dirty="0" smtClean="0">
                <a:latin typeface="Univers Condensed"/>
                <a:cs typeface="Times New Roman"/>
              </a:rPr>
              <a:t>информации</a:t>
            </a:r>
            <a:r>
              <a:rPr lang="en-US" sz="1600" cap="all" dirty="0" smtClean="0">
                <a:latin typeface="Univers Condensed"/>
                <a:cs typeface="Times New Roman"/>
              </a:rPr>
              <a:t> </a:t>
            </a:r>
            <a:r>
              <a:rPr lang="en-US" sz="1600" cap="all" dirty="0">
                <a:latin typeface="Univers Condensed"/>
                <a:cs typeface="Times New Roman"/>
              </a:rPr>
              <a:t>в </a:t>
            </a:r>
            <a:r>
              <a:rPr lang="en-US" sz="1600" cap="all" dirty="0" err="1">
                <a:latin typeface="Univers Condensed"/>
                <a:cs typeface="Times New Roman"/>
              </a:rPr>
              <a:t>пространственную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базу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данных</a:t>
            </a:r>
            <a:r>
              <a:rPr lang="en-US" sz="1600" cap="all" dirty="0">
                <a:latin typeface="Univers Condensed"/>
                <a:cs typeface="Times New Roman"/>
              </a:rPr>
              <a:t>.</a:t>
            </a:r>
          </a:p>
        </p:txBody>
      </p:sp>
      <p:pic>
        <p:nvPicPr>
          <p:cNvPr id="8" name="Рисунок 12" descr="Изображение выглядит как на открытом воздухе, небо, Аэрофотосъемка, город&#10;&#10;Автоматически созданное описание">
            <a:extLst>
              <a:ext uri="{FF2B5EF4-FFF2-40B4-BE49-F238E27FC236}">
                <a16:creationId xmlns:a16="http://schemas.microsoft.com/office/drawing/2014/main" id="{D97472DC-8A80-1368-489B-875AC64FA5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9185" r="29185"/>
          <a:stretch/>
        </p:blipFill>
        <p:spPr>
          <a:xfrm>
            <a:off x="7315200" y="0"/>
            <a:ext cx="4876800" cy="6858000"/>
          </a:xfrm>
        </p:spPr>
      </p:pic>
      <p:sp>
        <p:nvSpPr>
          <p:cNvPr id="3" name="Заголовок 12">
            <a:extLst>
              <a:ext uri="{FF2B5EF4-FFF2-40B4-BE49-F238E27FC236}">
                <a16:creationId xmlns:a16="http://schemas.microsoft.com/office/drawing/2014/main" id="{24BC49DF-146C-1914-5385-EF13D6FD5535}"/>
              </a:ext>
            </a:extLst>
          </p:cNvPr>
          <p:cNvSpPr txBox="1">
            <a:spLocks/>
          </p:cNvSpPr>
          <p:nvPr/>
        </p:nvSpPr>
        <p:spPr>
          <a:xfrm>
            <a:off x="728449" y="2767037"/>
            <a:ext cx="5842977" cy="773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Задачи</a:t>
            </a:r>
          </a:p>
        </p:txBody>
      </p:sp>
      <p:sp>
        <p:nvSpPr>
          <p:cNvPr id="5" name="Подзаголовок 22">
            <a:extLst>
              <a:ext uri="{FF2B5EF4-FFF2-40B4-BE49-F238E27FC236}">
                <a16:creationId xmlns:a16="http://schemas.microsoft.com/office/drawing/2014/main" id="{A2E8AA01-677F-4130-D537-F3C275B853FC}"/>
              </a:ext>
            </a:extLst>
          </p:cNvPr>
          <p:cNvSpPr txBox="1">
            <a:spLocks/>
          </p:cNvSpPr>
          <p:nvPr/>
        </p:nvSpPr>
        <p:spPr>
          <a:xfrm>
            <a:off x="716720" y="3636210"/>
            <a:ext cx="5853423" cy="2474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dirty="0" err="1">
                <a:latin typeface="Univers Condensed"/>
                <a:cs typeface="Times New Roman"/>
              </a:rPr>
              <a:t>Использование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методов</a:t>
            </a:r>
            <a:r>
              <a:rPr lang="en-US" sz="1600" cap="all" dirty="0">
                <a:latin typeface="Univers Condensed"/>
                <a:cs typeface="Times New Roman"/>
              </a:rPr>
              <a:t> ООП;</a:t>
            </a:r>
            <a:endParaRPr lang="ru-RU" sz="1800" dirty="0"/>
          </a:p>
          <a:p>
            <a:pPr marL="5715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dirty="0" err="1">
                <a:latin typeface="Univers Condensed"/>
                <a:cs typeface="Times New Roman"/>
              </a:rPr>
              <a:t>Разработака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пользовательского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интерфейса</a:t>
            </a:r>
            <a:r>
              <a:rPr lang="en-US" sz="1600" cap="all" dirty="0">
                <a:latin typeface="Univers Condensed"/>
                <a:cs typeface="Times New Roman"/>
              </a:rPr>
              <a:t>;</a:t>
            </a:r>
            <a:endParaRPr lang="en-US" sz="1800" dirty="0"/>
          </a:p>
          <a:p>
            <a:pPr marL="5715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dirty="0" err="1">
                <a:latin typeface="Univers Condensed"/>
                <a:cs typeface="Times New Roman"/>
              </a:rPr>
              <a:t>Подключение</a:t>
            </a:r>
            <a:r>
              <a:rPr lang="en-US" sz="1600" cap="all" dirty="0">
                <a:latin typeface="Univers Condensed"/>
                <a:cs typeface="Times New Roman"/>
              </a:rPr>
              <a:t> и </a:t>
            </a:r>
            <a:r>
              <a:rPr lang="en-US" sz="1600" cap="all" dirty="0" err="1">
                <a:latin typeface="Univers Condensed"/>
                <a:cs typeface="Times New Roman"/>
              </a:rPr>
              <a:t>взаимодействие</a:t>
            </a:r>
            <a:r>
              <a:rPr lang="en-US" sz="1600" cap="all" dirty="0">
                <a:latin typeface="Univers Condensed"/>
                <a:cs typeface="Times New Roman"/>
              </a:rPr>
              <a:t> с БД;</a:t>
            </a:r>
          </a:p>
          <a:p>
            <a:pPr marL="5715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dirty="0" err="1">
                <a:latin typeface="Univers Condensed"/>
                <a:cs typeface="Times New Roman"/>
              </a:rPr>
              <a:t>Чтение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пространственных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данных</a:t>
            </a:r>
            <a:r>
              <a:rPr lang="en-US" sz="1600" cap="all" dirty="0">
                <a:latin typeface="Univers Condensed"/>
                <a:cs typeface="Times New Roman"/>
              </a:rPr>
              <a:t>;</a:t>
            </a:r>
          </a:p>
          <a:p>
            <a:pPr marL="5715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dirty="0" err="1">
                <a:latin typeface="Univers Condensed"/>
                <a:cs typeface="Times New Roman"/>
              </a:rPr>
              <a:t>Обработка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данных</a:t>
            </a:r>
            <a:r>
              <a:rPr lang="en-US" sz="1600" cap="all" dirty="0">
                <a:latin typeface="Univers Condensed"/>
                <a:cs typeface="Times New Roman"/>
              </a:rPr>
              <a:t>  - </a:t>
            </a:r>
            <a:r>
              <a:rPr lang="en-US" sz="1600" cap="all" dirty="0" err="1">
                <a:latin typeface="Univers Condensed"/>
                <a:cs typeface="Times New Roman"/>
              </a:rPr>
              <a:t>приведение</a:t>
            </a:r>
            <a:r>
              <a:rPr lang="en-US" sz="1600" cap="all" dirty="0">
                <a:latin typeface="Univers Condensed"/>
                <a:cs typeface="Times New Roman"/>
              </a:rPr>
              <a:t> в </a:t>
            </a:r>
            <a:r>
              <a:rPr lang="en-US" sz="1600" cap="all" dirty="0" err="1">
                <a:latin typeface="Univers Condensed"/>
                <a:cs typeface="Times New Roman"/>
              </a:rPr>
              <a:t>соответсвии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со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структурой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бд</a:t>
            </a:r>
            <a:r>
              <a:rPr lang="en-US" sz="1600" cap="all" dirty="0">
                <a:latin typeface="Univers Condensed"/>
                <a:cs typeface="Times New Roman"/>
              </a:rPr>
              <a:t>;</a:t>
            </a:r>
          </a:p>
          <a:p>
            <a:pPr marL="5715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dirty="0" err="1">
                <a:latin typeface="Univers Condensed"/>
                <a:cs typeface="Times New Roman"/>
              </a:rPr>
              <a:t>Импорт</a:t>
            </a:r>
            <a:r>
              <a:rPr lang="en-US" sz="1600" cap="all" dirty="0">
                <a:latin typeface="Univers Condensed"/>
                <a:cs typeface="Times New Roman"/>
              </a:rPr>
              <a:t> </a:t>
            </a:r>
            <a:r>
              <a:rPr lang="en-US" sz="1600" cap="all" dirty="0" err="1">
                <a:latin typeface="Univers Condensed"/>
                <a:cs typeface="Times New Roman"/>
              </a:rPr>
              <a:t>данных</a:t>
            </a:r>
          </a:p>
        </p:txBody>
      </p:sp>
    </p:spTree>
    <p:extLst>
      <p:ext uri="{BB962C8B-B14F-4D97-AF65-F5344CB8AC3E}">
        <p14:creationId xmlns:p14="http://schemas.microsoft.com/office/powerpoint/2010/main" val="188956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Амазонский древесный удав, свернувшийся вокруг ветки">
            <a:extLst>
              <a:ext uri="{FF2B5EF4-FFF2-40B4-BE49-F238E27FC236}">
                <a16:creationId xmlns:a16="http://schemas.microsoft.com/office/drawing/2014/main" id="{9E17E423-F147-EC44-7DE9-53F7B87526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88" r="17588" b="-4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43A20EF8-A229-F748-C2FC-CC27045F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Стек и технологии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92FB7FCD-2659-2FD9-0C50-5B71B596B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0303" y="1964257"/>
            <a:ext cx="3815738" cy="423241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latin typeface="Univers Condensed"/>
                <a:cs typeface="+mn-cs"/>
              </a:rPr>
              <a:t>Python;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Univers Condensed"/>
                <a:cs typeface="+mn-cs"/>
              </a:rPr>
              <a:t>Tkinter</a:t>
            </a:r>
            <a:r>
              <a:rPr lang="en-US" sz="2800" dirty="0">
                <a:latin typeface="Univers Condensed"/>
                <a:cs typeface="+mn-cs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latin typeface="Univers Condensed"/>
                <a:cs typeface="+mn-cs"/>
              </a:rPr>
              <a:t>PostgreSQL;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Univers Condensed"/>
                <a:cs typeface="+mn-cs"/>
              </a:rPr>
              <a:t>PostGIS</a:t>
            </a:r>
            <a:r>
              <a:rPr lang="en-US" sz="2800" dirty="0">
                <a:latin typeface="Univers Condensed"/>
                <a:cs typeface="+mn-cs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latin typeface="Univers Condensed"/>
                <a:cs typeface="+mn-cs"/>
              </a:rPr>
              <a:t>GeoPandas;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latin typeface="Univers Condensed"/>
                <a:cs typeface="+mn-cs"/>
              </a:rPr>
              <a:t>Pandas;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latin typeface="Univers Condensed"/>
                <a:cs typeface="+mn-cs"/>
              </a:rPr>
              <a:t>Shapely.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30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7472" y="781665"/>
            <a:ext cx="4324553" cy="794216"/>
          </a:xfrm>
        </p:spPr>
        <p:txBody>
          <a:bodyPr>
            <a:normAutofit/>
          </a:bodyPr>
          <a:lstStyle/>
          <a:p>
            <a:r>
              <a:rPr lang="ru-RU" sz="4400" dirty="0" smtClean="0"/>
              <a:t>ООП</a:t>
            </a:r>
            <a:endParaRPr lang="ru-RU" sz="360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7433"/>
          <a:stretch/>
        </p:blipFill>
        <p:spPr>
          <a:xfrm>
            <a:off x="6289468" y="0"/>
            <a:ext cx="5902532" cy="6858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447472" y="1789889"/>
            <a:ext cx="5648528" cy="4221805"/>
          </a:xfrm>
        </p:spPr>
        <p:txBody>
          <a:bodyPr>
            <a:noAutofit/>
          </a:bodyPr>
          <a:lstStyle/>
          <a:p>
            <a:pPr algn="just"/>
            <a:r>
              <a:rPr lang="ru-RU" sz="1800" dirty="0" smtClean="0">
                <a:latin typeface="+mj-lt"/>
              </a:rPr>
              <a:t>Класс типа данных «</a:t>
            </a:r>
            <a:r>
              <a:rPr lang="ru-RU" sz="1800" dirty="0" err="1" smtClean="0">
                <a:latin typeface="+mj-lt"/>
              </a:rPr>
              <a:t>ортофотопланы</a:t>
            </a:r>
            <a:r>
              <a:rPr lang="ru-RU" sz="1800" dirty="0" smtClean="0">
                <a:latin typeface="+mj-lt"/>
              </a:rPr>
              <a:t>» с методами чтения и предварительной обработки. Будет расширено до наследующихся классов, у родителя останутся универсальные методы, а «дети» получат уникальные методы и свойства в зависимости от класса.</a:t>
            </a:r>
          </a:p>
          <a:p>
            <a:pPr algn="just"/>
            <a:r>
              <a:rPr lang="ru-RU" sz="1800" dirty="0" smtClean="0">
                <a:latin typeface="+mj-lt"/>
              </a:rPr>
              <a:t>Класс «Подключение к БД» - </a:t>
            </a:r>
            <a:r>
              <a:rPr lang="ru-RU" sz="1800" dirty="0" err="1" smtClean="0">
                <a:latin typeface="+mj-lt"/>
              </a:rPr>
              <a:t>синглтон</a:t>
            </a:r>
            <a:r>
              <a:rPr lang="ru-RU" sz="1800" dirty="0">
                <a:latin typeface="+mj-lt"/>
              </a:rPr>
              <a:t> </a:t>
            </a:r>
            <a:r>
              <a:rPr lang="ru-RU" sz="1800" dirty="0" smtClean="0">
                <a:latin typeface="+mj-lt"/>
              </a:rPr>
              <a:t>с методами соединения, закрытия соединения и получения информации.</a:t>
            </a:r>
          </a:p>
          <a:p>
            <a:pPr algn="just"/>
            <a:r>
              <a:rPr lang="ru-RU" sz="1800" dirty="0" smtClean="0">
                <a:latin typeface="+mj-lt"/>
              </a:rPr>
              <a:t>Класс приложения с экранным интерфейсом и функциями для отработки действий при каком-то событии.</a:t>
            </a:r>
          </a:p>
          <a:p>
            <a:pPr algn="just"/>
            <a:endParaRPr lang="ru-RU" sz="1800" dirty="0">
              <a:latin typeface="+mj-lt"/>
            </a:endParaRPr>
          </a:p>
          <a:p>
            <a:pPr algn="just"/>
            <a:endParaRPr lang="ru-RU" sz="1800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11518900" y="6273800"/>
            <a:ext cx="673100" cy="584200"/>
          </a:xfrm>
        </p:spPr>
        <p:txBody>
          <a:bodyPr/>
          <a:lstStyle/>
          <a:p>
            <a:pPr rtl="0"/>
            <a:fld id="{C3DB2ADC-AF19-4574-8C10-79B5B04FCA27}" type="slidenum">
              <a:rPr lang="ru-RU" smtClean="0"/>
              <a:pPr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92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0E82A33-7ED3-A4A3-7E06-B568D6D1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684311"/>
            <a:ext cx="4622719" cy="1280676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600" dirty="0" smtClean="0"/>
              <a:t>ЭКРАННАЯ ФОРМА</a:t>
            </a:r>
            <a:endParaRPr lang="ru-RU" sz="360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77958E-E73E-C5A9-C0E3-3DD9808453D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7600" y="2276272"/>
            <a:ext cx="4064567" cy="3854959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noProof="1" smtClean="0"/>
              <a:t>Ввод имени пользователя и пароля для подключения к БД;</a:t>
            </a:r>
          </a:p>
          <a:p>
            <a:pPr rtl="0"/>
            <a:r>
              <a:rPr lang="ru-RU" noProof="1" smtClean="0"/>
              <a:t>Выбор типа данных для загрузки;</a:t>
            </a:r>
          </a:p>
          <a:p>
            <a:pPr rtl="0"/>
            <a:r>
              <a:rPr lang="ru-RU" noProof="1" smtClean="0"/>
              <a:t>Выбор файла;</a:t>
            </a:r>
          </a:p>
          <a:p>
            <a:pPr rtl="0"/>
            <a:r>
              <a:rPr lang="ru-RU" noProof="1" smtClean="0"/>
              <a:t>Кнопка для начала обработки файла и ввод дополнительных метаданных;</a:t>
            </a:r>
          </a:p>
          <a:p>
            <a:pPr rtl="0"/>
            <a:r>
              <a:rPr lang="ru-RU" noProof="1" smtClean="0"/>
              <a:t>Кнопка для импорта данных в БД;</a:t>
            </a:r>
          </a:p>
          <a:p>
            <a:pPr rtl="0"/>
            <a:r>
              <a:rPr lang="ru-RU" noProof="1" smtClean="0"/>
              <a:t>Строка состояния.</a:t>
            </a:r>
            <a:endParaRPr lang="ru-RU" noProof="1" smtClean="0"/>
          </a:p>
          <a:p>
            <a:pPr rtl="0"/>
            <a:endParaRPr lang="ru-RU" noProof="1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046" r="4046"/>
          <a:stretch>
            <a:fillRect/>
          </a:stretch>
        </p:blipFill>
        <p:spPr>
          <a:xfrm>
            <a:off x="5823902" y="93206"/>
            <a:ext cx="3971851" cy="42104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665" y="3829862"/>
            <a:ext cx="3066523" cy="247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EC8C5-155D-4CD7-98CB-88A657420A1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95FE3D2-AB53-4F3D-8791-B4AA764B47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57736A-C21D-40FD-9C3B-2A541E56B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51</TotalTime>
  <Words>556</Words>
  <Application>Microsoft Office PowerPoint</Application>
  <PresentationFormat>Широкоэкранный</PresentationFormat>
  <Paragraphs>94</Paragraphs>
  <Slides>14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Calisto MT</vt:lpstr>
      <vt:lpstr>Courier New</vt:lpstr>
      <vt:lpstr>Times New Roman</vt:lpstr>
      <vt:lpstr>Univers Condensed</vt:lpstr>
      <vt:lpstr>ChronicleVTI</vt:lpstr>
      <vt:lpstr>Приложение для импорта пространственных данных В бд     Куклина Полина</vt:lpstr>
      <vt:lpstr>Презентация PowerPoint</vt:lpstr>
      <vt:lpstr>Презентация PowerPoint</vt:lpstr>
      <vt:lpstr>Презентация PowerPoint</vt:lpstr>
      <vt:lpstr>Что было до...</vt:lpstr>
      <vt:lpstr>Цель</vt:lpstr>
      <vt:lpstr>Стек и технологии</vt:lpstr>
      <vt:lpstr>ООП</vt:lpstr>
      <vt:lpstr>ЭКРАННАЯ ФОРМА</vt:lpstr>
      <vt:lpstr>бд</vt:lpstr>
      <vt:lpstr>ПОДГОТОВКА ДАННЫХ</vt:lpstr>
      <vt:lpstr>РЕЗУЛЬТАТЫ</vt:lpstr>
      <vt:lpstr>Перспективы дальнейшего развития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для импорта пространственных данных В бд      Куклина Полина</dc:title>
  <dc:creator/>
  <cp:lastModifiedBy>Куклина Полина Павловна</cp:lastModifiedBy>
  <cp:revision>349</cp:revision>
  <dcterms:created xsi:type="dcterms:W3CDTF">2024-12-16T12:53:29Z</dcterms:created>
  <dcterms:modified xsi:type="dcterms:W3CDTF">2024-12-16T14:47:05Z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